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13480443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9BBFE-2E01-4651-A6ED-360DA7E9BED4}" v="4" dt="2020-12-10T15:53:34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kur, Anurag" userId="615e99bc-16ff-4c7f-b034-6c1a3262c6fb" providerId="ADAL" clId="{F669BBFE-2E01-4651-A6ED-360DA7E9BED4}"/>
    <pc:docChg chg="custSel modSld">
      <pc:chgData name="Thakur, Anurag" userId="615e99bc-16ff-4c7f-b034-6c1a3262c6fb" providerId="ADAL" clId="{F669BBFE-2E01-4651-A6ED-360DA7E9BED4}" dt="2020-12-10T15:55:49.793" v="188" actId="20577"/>
      <pc:docMkLst>
        <pc:docMk/>
      </pc:docMkLst>
      <pc:sldChg chg="modSp">
        <pc:chgData name="Thakur, Anurag" userId="615e99bc-16ff-4c7f-b034-6c1a3262c6fb" providerId="ADAL" clId="{F669BBFE-2E01-4651-A6ED-360DA7E9BED4}" dt="2020-12-10T15:55:49.793" v="188" actId="20577"/>
        <pc:sldMkLst>
          <pc:docMk/>
          <pc:sldMk cId="2012259468" sldId="2134804430"/>
        </pc:sldMkLst>
        <pc:spChg chg="mod">
          <ac:chgData name="Thakur, Anurag" userId="615e99bc-16ff-4c7f-b034-6c1a3262c6fb" providerId="ADAL" clId="{F669BBFE-2E01-4651-A6ED-360DA7E9BED4}" dt="2020-12-10T15:55:49.793" v="188" actId="20577"/>
          <ac:spMkLst>
            <pc:docMk/>
            <pc:sldMk cId="2012259468" sldId="2134804430"/>
            <ac:spMk id="2" creationId="{00000000-0000-0000-0000-000000000000}"/>
          </ac:spMkLst>
        </pc:spChg>
        <pc:spChg chg="mod">
          <ac:chgData name="Thakur, Anurag" userId="615e99bc-16ff-4c7f-b034-6c1a3262c6fb" providerId="ADAL" clId="{F669BBFE-2E01-4651-A6ED-360DA7E9BED4}" dt="2020-12-10T15:52:55.874" v="175" actId="20577"/>
          <ac:spMkLst>
            <pc:docMk/>
            <pc:sldMk cId="2012259468" sldId="2134804430"/>
            <ac:spMk id="19" creationId="{D7CB8D7A-DDC6-4D1D-A950-5D992C26FEFD}"/>
          </ac:spMkLst>
        </pc:spChg>
        <pc:spChg chg="mod">
          <ac:chgData name="Thakur, Anurag" userId="615e99bc-16ff-4c7f-b034-6c1a3262c6fb" providerId="ADAL" clId="{F669BBFE-2E01-4651-A6ED-360DA7E9BED4}" dt="2020-12-10T15:44:09.174" v="0" actId="108"/>
          <ac:spMkLst>
            <pc:docMk/>
            <pc:sldMk cId="2012259468" sldId="2134804430"/>
            <ac:spMk id="22" creationId="{F0E40475-AACE-4F51-9EDB-B3A68DCEC0CC}"/>
          </ac:spMkLst>
        </pc:spChg>
        <pc:spChg chg="mod">
          <ac:chgData name="Thakur, Anurag" userId="615e99bc-16ff-4c7f-b034-6c1a3262c6fb" providerId="ADAL" clId="{F669BBFE-2E01-4651-A6ED-360DA7E9BED4}" dt="2020-12-10T15:45:20.624" v="59" actId="20577"/>
          <ac:spMkLst>
            <pc:docMk/>
            <pc:sldMk cId="2012259468" sldId="2134804430"/>
            <ac:spMk id="23" creationId="{D052BC20-3F23-4914-AC29-D9CBED0772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1473208"/>
            <a:ext cx="7035798" cy="2705092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4445000"/>
            <a:ext cx="703579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2020</a:t>
            </a:fld>
            <a:endParaRPr lang="en-US" sz="1167" dirty="0">
              <a:solidFill>
                <a:srgbClr val="000000"/>
              </a:solidFill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276DE3C4-4C5A-4758-854B-70C699DB392B}"/>
              </a:ext>
            </a:extLst>
          </p:cNvPr>
          <p:cNvSpPr>
            <a:spLocks noChangeAspect="1"/>
          </p:cNvSpPr>
          <p:nvPr/>
        </p:nvSpPr>
        <p:spPr bwMode="black">
          <a:xfrm rot="5400000">
            <a:off x="7556262" y="1346490"/>
            <a:ext cx="5172568" cy="409890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 dirty="0">
              <a:solidFill>
                <a:srgbClr val="0000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4EB0626-3451-466B-BAD4-AD071BB2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935038"/>
            <a:ext cx="3161499" cy="3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5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building, fence, sitting, computer&#10;&#10;Description automatically generated">
            <a:extLst>
              <a:ext uri="{FF2B5EF4-FFF2-40B4-BE49-F238E27FC236}">
                <a16:creationId xmlns:a16="http://schemas.microsoft.com/office/drawing/2014/main" id="{E7FF73EA-8B58-4991-8C60-868A3913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5010" y="0"/>
            <a:ext cx="935699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24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2020</a:t>
            </a:fld>
            <a:endParaRPr lang="en-US" sz="1167" dirty="0">
              <a:solidFill>
                <a:srgbClr val="000000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A411A2D-CDE7-4FB1-8B5C-6797B3EA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21002"/>
            <a:ext cx="1959958" cy="2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2020</a:t>
            </a:fld>
            <a:endParaRPr lang="en-US" sz="1167" dirty="0">
              <a:solidFill>
                <a:srgbClr val="000000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A411A2D-CDE7-4FB1-8B5C-6797B3EA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21002"/>
            <a:ext cx="1959958" cy="2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0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17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2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0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December 10, 2020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D282515-3596-48DA-9790-0C9B60823C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1473208"/>
            <a:ext cx="7035798" cy="2705092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4445000"/>
            <a:ext cx="703579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2020</a:t>
            </a:fld>
            <a:endParaRPr lang="en-US" sz="1167" dirty="0">
              <a:solidFill>
                <a:srgbClr val="000000"/>
              </a:solidFill>
            </a:endParaRPr>
          </a:p>
        </p:txBody>
      </p:sp>
      <p:sp>
        <p:nvSpPr>
          <p:cNvPr id="44" name="Freeform 9">
            <a:extLst>
              <a:ext uri="{FF2B5EF4-FFF2-40B4-BE49-F238E27FC236}">
                <a16:creationId xmlns:a16="http://schemas.microsoft.com/office/drawing/2014/main" id="{276DE3C4-4C5A-4758-854B-70C699DB392B}"/>
              </a:ext>
            </a:extLst>
          </p:cNvPr>
          <p:cNvSpPr>
            <a:spLocks noChangeAspect="1"/>
          </p:cNvSpPr>
          <p:nvPr/>
        </p:nvSpPr>
        <p:spPr bwMode="black">
          <a:xfrm rot="5400000">
            <a:off x="8647761" y="1831206"/>
            <a:ext cx="3954669" cy="3133806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 dirty="0">
              <a:solidFill>
                <a:srgbClr val="000000"/>
              </a:solidFill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4EB0626-3451-466B-BAD4-AD071BB23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01" y="935038"/>
            <a:ext cx="3161499" cy="33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rgbClr val="702B9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December 10, 2020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2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tx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December 10, 2020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2020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7A39A22-1768-4976-8630-D8F60D5B17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4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2020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953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BE1299B5-7243-43AA-A037-8CD67B96F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83" y="6321002"/>
            <a:ext cx="1959958" cy="2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oter Placeholder 4"/>
          <p:cNvSpPr txBox="1">
            <a:spLocks/>
          </p:cNvSpPr>
          <p:nvPr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6B861B40-28F2-4009-8306-AE5D4F00192F}"/>
              </a:ext>
            </a:extLst>
          </p:cNvPr>
          <p:cNvSpPr>
            <a:spLocks noChangeAspect="1"/>
          </p:cNvSpPr>
          <p:nvPr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 dirty="0">
              <a:solidFill>
                <a:srgbClr val="000000"/>
              </a:solidFill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C44CBD1-3D4E-45C5-92C8-9A46F52B9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883" y="3111509"/>
            <a:ext cx="6883818" cy="7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The inside of a building&#10;&#10;Description automatically generated">
            <a:extLst>
              <a:ext uri="{FF2B5EF4-FFF2-40B4-BE49-F238E27FC236}">
                <a16:creationId xmlns:a16="http://schemas.microsoft.com/office/drawing/2014/main" id="{54EFA3D2-7B07-4663-A6F3-18A4F4CF1B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1950" y="0"/>
            <a:ext cx="9760049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82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1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8AED7CB0-927B-4031-96D0-B2EE1C15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2575" y="1"/>
            <a:ext cx="9369423" cy="685799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338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2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A9DCE-B8C7-447B-93E8-5623CCB3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0"/>
            <a:ext cx="933450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91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2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433AF-2571-4515-ACC5-14C77C150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5" y="9290"/>
            <a:ext cx="10747375" cy="684745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9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0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C1415A2D-1482-4795-82BF-14FDBDED4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4757" y="-1"/>
            <a:ext cx="10647243" cy="685800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3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4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tower&#10;&#10;Description automatically generated">
            <a:extLst>
              <a:ext uri="{FF2B5EF4-FFF2-40B4-BE49-F238E27FC236}">
                <a16:creationId xmlns:a16="http://schemas.microsoft.com/office/drawing/2014/main" id="{89915317-8557-4050-9E13-6F507CE468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6749" y="0"/>
            <a:ext cx="10305251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590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1_Title Slide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water, building, large&#10;&#10;Description automatically generated">
            <a:extLst>
              <a:ext uri="{FF2B5EF4-FFF2-40B4-BE49-F238E27FC236}">
                <a16:creationId xmlns:a16="http://schemas.microsoft.com/office/drawing/2014/main" id="{78C9B95B-99C5-4AED-89D2-8A86E445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ADB6A7E-60AE-448E-9E4B-1085E5C43926}"/>
              </a:ext>
            </a:extLst>
          </p:cNvPr>
          <p:cNvSpPr/>
          <p:nvPr/>
        </p:nvSpPr>
        <p:spPr>
          <a:xfrm>
            <a:off x="0" y="777885"/>
            <a:ext cx="2809875" cy="6080112"/>
          </a:xfrm>
          <a:prstGeom prst="rect">
            <a:avLst/>
          </a:prstGeom>
          <a:solidFill>
            <a:srgbClr val="1870B9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F99E66-933C-4F36-AC84-02691BE4535B}"/>
              </a:ext>
            </a:extLst>
          </p:cNvPr>
          <p:cNvSpPr/>
          <p:nvPr/>
        </p:nvSpPr>
        <p:spPr>
          <a:xfrm rot="10800000" flipH="1">
            <a:off x="0" y="1"/>
            <a:ext cx="10641797" cy="4918601"/>
          </a:xfrm>
          <a:custGeom>
            <a:avLst/>
            <a:gdLst>
              <a:gd name="connsiteX0" fmla="*/ 0 w 12770156"/>
              <a:gd name="connsiteY0" fmla="*/ 5902321 h 5902321"/>
              <a:gd name="connsiteX1" fmla="*/ 12770156 w 12770156"/>
              <a:gd name="connsiteY1" fmla="*/ 5902321 h 5902321"/>
              <a:gd name="connsiteX2" fmla="*/ 3372610 w 12770156"/>
              <a:gd name="connsiteY2" fmla="*/ 0 h 5902321"/>
              <a:gd name="connsiteX3" fmla="*/ 0 w 12770156"/>
              <a:gd name="connsiteY3" fmla="*/ 2118236 h 590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0156" h="5902321">
                <a:moveTo>
                  <a:pt x="0" y="5902321"/>
                </a:moveTo>
                <a:lnTo>
                  <a:pt x="12770156" y="5902321"/>
                </a:lnTo>
                <a:lnTo>
                  <a:pt x="3372610" y="0"/>
                </a:lnTo>
                <a:lnTo>
                  <a:pt x="0" y="2118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A276F4-6741-4331-A096-1D38D5D56942}"/>
              </a:ext>
            </a:extLst>
          </p:cNvPr>
          <p:cNvSpPr/>
          <p:nvPr/>
        </p:nvSpPr>
        <p:spPr>
          <a:xfrm flipH="1">
            <a:off x="-7745" y="4918602"/>
            <a:ext cx="5636509" cy="1939398"/>
          </a:xfrm>
          <a:custGeom>
            <a:avLst/>
            <a:gdLst>
              <a:gd name="connsiteX0" fmla="*/ 2610590 w 5221179"/>
              <a:gd name="connsiteY0" fmla="*/ 0 h 2124075"/>
              <a:gd name="connsiteX1" fmla="*/ 5221179 w 5221179"/>
              <a:gd name="connsiteY1" fmla="*/ 2124075 h 2124075"/>
              <a:gd name="connsiteX2" fmla="*/ 0 w 5221179"/>
              <a:gd name="connsiteY2" fmla="*/ 2124075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1179" h="2124075">
                <a:moveTo>
                  <a:pt x="2610590" y="0"/>
                </a:moveTo>
                <a:lnTo>
                  <a:pt x="5221179" y="2124075"/>
                </a:lnTo>
                <a:lnTo>
                  <a:pt x="0" y="21240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1"/>
            <a:endParaRPr lang="en-US" sz="1500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319193" y="990247"/>
            <a:ext cx="4355739" cy="1630035"/>
          </a:xfrm>
        </p:spPr>
        <p:txBody>
          <a:bodyPr anchor="b" anchorCtr="0">
            <a:noAutofit/>
          </a:bodyPr>
          <a:lstStyle>
            <a:lvl1pPr>
              <a:defRPr sz="3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319193" y="2897565"/>
            <a:ext cx="406205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6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B647888-CF39-41AB-8553-0C42A3CCD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248" y="614842"/>
            <a:ext cx="2271070" cy="242247"/>
          </a:xfrm>
          <a:prstGeom prst="rect">
            <a:avLst/>
          </a:prstGeom>
        </p:spPr>
      </p:pic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1B53AC87-1F47-48AE-8A1F-ED2018739D00}"/>
              </a:ext>
            </a:extLst>
          </p:cNvPr>
          <p:cNvSpPr txBox="1">
            <a:spLocks/>
          </p:cNvSpPr>
          <p:nvPr/>
        </p:nvSpPr>
        <p:spPr>
          <a:xfrm>
            <a:off x="7453313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>
                <a:solidFill>
                  <a:srgbClr val="FFFFFF"/>
                </a:solidFill>
              </a:rPr>
              <a:t>© 2020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29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714500"/>
            <a:ext cx="9334500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2020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>
                <a:solidFill>
                  <a:srgbClr val="000000"/>
                </a:solidFill>
              </a:rPr>
              <a:t>© 2020 DXC Technology Company. All rights reserved.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1873BB5-3D3B-45D3-ACB7-B169E536D8DB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1083" y="6368147"/>
            <a:ext cx="1480761" cy="1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8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333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623590-9E5B-45E3-8477-2FA6CF7F0385}"/>
              </a:ext>
            </a:extLst>
          </p:cNvPr>
          <p:cNvSpPr/>
          <p:nvPr/>
        </p:nvSpPr>
        <p:spPr>
          <a:xfrm>
            <a:off x="571500" y="533136"/>
            <a:ext cx="11049000" cy="73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341" y="571445"/>
            <a:ext cx="9654316" cy="6923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chemeClr val="bg1"/>
                </a:solidFill>
              </a:rPr>
              <a:t>UCMS # </a:t>
            </a:r>
            <a:r>
              <a:rPr lang="en-US" sz="3000" dirty="0">
                <a:solidFill>
                  <a:schemeClr val="bg1"/>
                </a:solidFill>
              </a:rPr>
              <a:t>26983 | Aldea Request Cancellation</a:t>
            </a:r>
            <a:endParaRPr lang="en-US" sz="1500" b="0" dirty="0">
              <a:solidFill>
                <a:schemeClr val="bg1"/>
              </a:solidFill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78354C5F-1826-40BE-8AFA-984B7D5829A2}"/>
              </a:ext>
            </a:extLst>
          </p:cNvPr>
          <p:cNvSpPr/>
          <p:nvPr/>
        </p:nvSpPr>
        <p:spPr>
          <a:xfrm rot="5400000">
            <a:off x="375393" y="3392792"/>
            <a:ext cx="2843561" cy="2451346"/>
          </a:xfrm>
          <a:prstGeom prst="triangl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8732C8F-197B-4C34-B574-D7DF32685A22}"/>
              </a:ext>
            </a:extLst>
          </p:cNvPr>
          <p:cNvSpPr/>
          <p:nvPr/>
        </p:nvSpPr>
        <p:spPr>
          <a:xfrm rot="16200000">
            <a:off x="2054363" y="4690203"/>
            <a:ext cx="1040224" cy="89674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633E6-8169-4721-8318-45408297DF8E}"/>
              </a:ext>
            </a:extLst>
          </p:cNvPr>
          <p:cNvSpPr txBox="1"/>
          <p:nvPr/>
        </p:nvSpPr>
        <p:spPr>
          <a:xfrm>
            <a:off x="601512" y="3990430"/>
            <a:ext cx="1688951" cy="14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</a:rPr>
              <a:t>19 hours of Manual effort saved Per month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8E0A2B2-7DB9-46A7-9691-D04AC186EF9B}"/>
              </a:ext>
            </a:extLst>
          </p:cNvPr>
          <p:cNvSpPr/>
          <p:nvPr/>
        </p:nvSpPr>
        <p:spPr>
          <a:xfrm rot="16200000">
            <a:off x="10566448" y="583526"/>
            <a:ext cx="730669" cy="629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EC4F13-712B-44C8-B15B-AABC28A5185B}"/>
              </a:ext>
            </a:extLst>
          </p:cNvPr>
          <p:cNvSpPr/>
          <p:nvPr/>
        </p:nvSpPr>
        <p:spPr>
          <a:xfrm>
            <a:off x="11320978" y="533136"/>
            <a:ext cx="75677" cy="7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1A61B5-F8C7-4D1C-A86F-86BF2941F24B}"/>
              </a:ext>
            </a:extLst>
          </p:cNvPr>
          <p:cNvSpPr/>
          <p:nvPr/>
        </p:nvSpPr>
        <p:spPr>
          <a:xfrm>
            <a:off x="11470907" y="533134"/>
            <a:ext cx="75677" cy="73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7CB8D7A-DDC6-4D1D-A950-5D992C26FEFD}"/>
              </a:ext>
            </a:extLst>
          </p:cNvPr>
          <p:cNvSpPr/>
          <p:nvPr/>
        </p:nvSpPr>
        <p:spPr>
          <a:xfrm>
            <a:off x="4275656" y="1263806"/>
            <a:ext cx="3772570" cy="5022749"/>
          </a:xfrm>
          <a:prstGeom prst="round2SameRect">
            <a:avLst>
              <a:gd name="adj1" fmla="val 0"/>
              <a:gd name="adj2" fmla="val 7252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200" tIns="152400" bIns="152400" rtlCol="0" anchor="t" anchorCtr="0"/>
          <a:lstStyle/>
          <a:p>
            <a:pPr marL="238115" indent="-238115">
              <a:lnSpc>
                <a:spcPct val="150000"/>
              </a:lnSpc>
              <a:buClr>
                <a:schemeClr val="accent6"/>
              </a:buClr>
              <a:buSzPct val="130000"/>
              <a:buFont typeface="Arial" panose="020B0604020202020204" pitchFamily="34" charset="0"/>
              <a:buChar char="►"/>
            </a:pPr>
            <a:r>
              <a:rPr lang="en-US" sz="1500" b="1" dirty="0">
                <a:solidFill>
                  <a:schemeClr val="tx1"/>
                </a:solidFill>
              </a:rPr>
              <a:t>Challenge</a:t>
            </a:r>
          </a:p>
          <a:p>
            <a:pPr marL="171450" indent="-171450"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Aldea Login methods changed frequently. Initially it was dxc.com email address and password only; then Global Pass only and later VIP Access (MFA) enabled login.</a:t>
            </a:r>
          </a:p>
          <a:p>
            <a:pPr marL="171450" indent="-171450"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manual entries in Aldea are time taking exercises</a:t>
            </a:r>
          </a:p>
          <a:p>
            <a:pPr marL="171450" indent="-171450"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Components, Related Requests, PCRs and Work-Activities to be handled separately.</a:t>
            </a:r>
          </a:p>
          <a:p>
            <a:pPr marL="238115" indent="-238115">
              <a:buSzPct val="130000"/>
              <a:buFont typeface="Arial" panose="020B0604020202020204" pitchFamily="34" charset="0"/>
              <a:buChar char="•"/>
            </a:pPr>
            <a:endParaRPr lang="en-US" sz="1167" dirty="0">
              <a:solidFill>
                <a:schemeClr val="tx1"/>
              </a:solidFill>
            </a:endParaRPr>
          </a:p>
          <a:p>
            <a:pPr marL="238115" indent="-238115">
              <a:lnSpc>
                <a:spcPct val="150000"/>
              </a:lnSpc>
              <a:buClr>
                <a:schemeClr val="accent6"/>
              </a:buClr>
              <a:buSzPct val="130000"/>
              <a:buFont typeface="Arial" panose="020B0604020202020204" pitchFamily="34" charset="0"/>
              <a:buChar char="►"/>
            </a:pPr>
            <a:r>
              <a:rPr lang="en-US" sz="1500" b="1" dirty="0">
                <a:solidFill>
                  <a:schemeClr val="tx1"/>
                </a:solidFill>
              </a:rPr>
              <a:t>Solution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Bot login to the Aldea instances by following user’s customized inputs for handling any changes in Login methods.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need to open WinAutomation to run Bot and after that all the functions are performed by Bot in the background without interfering with user’s activities.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 stores the field wise updates from Aldea, check if fields need any changes.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any changes, bot will seek user’s inputs or else if no changes needed; bot will continue to cancel the requests.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1B574B6F-F3F9-44FE-BF59-E9A880FC2AC3}"/>
              </a:ext>
            </a:extLst>
          </p:cNvPr>
          <p:cNvSpPr/>
          <p:nvPr/>
        </p:nvSpPr>
        <p:spPr>
          <a:xfrm rot="5400000">
            <a:off x="2951108" y="4685558"/>
            <a:ext cx="1040224" cy="89674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7B08E4-C6EE-4E0A-ABB5-B366D5E4AF77}"/>
              </a:ext>
            </a:extLst>
          </p:cNvPr>
          <p:cNvSpPr txBox="1"/>
          <p:nvPr/>
        </p:nvSpPr>
        <p:spPr>
          <a:xfrm>
            <a:off x="516766" y="1322663"/>
            <a:ext cx="3704156" cy="2041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7" b="1" spc="-38" dirty="0">
                <a:cs typeface="Arial"/>
              </a:rPr>
              <a:t>AUTOMATION SOLUTION</a:t>
            </a:r>
          </a:p>
          <a:p>
            <a:pPr fontAlgn="base"/>
            <a:r>
              <a:rPr lang="en-US" sz="1333" dirty="0"/>
              <a:t>Aldea Request Cancellation</a:t>
            </a:r>
          </a:p>
          <a:p>
            <a:pPr fontAlgn="base"/>
            <a:endParaRPr lang="en-US" sz="1333" dirty="0"/>
          </a:p>
          <a:p>
            <a:r>
              <a:rPr lang="en-GB" sz="1167" b="1" dirty="0"/>
              <a:t>Lean </a:t>
            </a:r>
            <a:endParaRPr lang="en-GB" sz="875" dirty="0"/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000" dirty="0"/>
              <a:t>Effort Analysis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000" dirty="0"/>
              <a:t>Identify Automation Opportunity</a:t>
            </a:r>
          </a:p>
          <a:p>
            <a:pPr marL="238115" indent="-238115">
              <a:buFont typeface="Arial" panose="020B0604020202020204" pitchFamily="34" charset="0"/>
              <a:buChar char="•"/>
            </a:pPr>
            <a:r>
              <a:rPr lang="en-US" sz="1000" dirty="0"/>
              <a:t>Recognize appropriate tool</a:t>
            </a:r>
          </a:p>
          <a:p>
            <a:endParaRPr lang="en-US" sz="1000" dirty="0"/>
          </a:p>
          <a:p>
            <a:pPr fontAlgn="base"/>
            <a:r>
              <a:rPr lang="en-US" sz="1167" b="1" dirty="0"/>
              <a:t>Automation</a:t>
            </a:r>
            <a:endParaRPr lang="en-GB" sz="875" b="1" dirty="0"/>
          </a:p>
          <a:p>
            <a:pPr marL="238115" indent="-238115">
              <a:buFont typeface="Arial" panose="020B0604020202020204" pitchFamily="34" charset="0"/>
              <a:buChar char="•"/>
              <a:defRPr/>
            </a:pPr>
            <a:r>
              <a:rPr lang="en-US" sz="1000" dirty="0"/>
              <a:t>Utilized WinAutomation to Develop the bot for cancelling the Aldea Requests. </a:t>
            </a:r>
            <a:endParaRPr lang="en-US" sz="917" kern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40475-AACE-4F51-9EDB-B3A68DCEC0CC}"/>
              </a:ext>
            </a:extLst>
          </p:cNvPr>
          <p:cNvSpPr txBox="1"/>
          <p:nvPr/>
        </p:nvSpPr>
        <p:spPr>
          <a:xfrm>
            <a:off x="8272408" y="1362374"/>
            <a:ext cx="3348093" cy="2414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8115" indent="-238115">
              <a:lnSpc>
                <a:spcPct val="150000"/>
              </a:lnSpc>
              <a:buClr>
                <a:schemeClr val="accent6"/>
              </a:buClr>
              <a:buSzPct val="130000"/>
              <a:buFont typeface="Arial" panose="020B0604020202020204" pitchFamily="34" charset="0"/>
              <a:buChar char="►"/>
            </a:pPr>
            <a:r>
              <a:rPr lang="en-US" sz="1500" b="1" dirty="0"/>
              <a:t>Results</a:t>
            </a:r>
            <a:r>
              <a:rPr lang="en-US" sz="1500" dirty="0"/>
              <a:t> </a:t>
            </a:r>
            <a:endParaRPr lang="en-US" sz="11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It takes approx. 9 mins to cancel an Aldea request manually 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For overall volume of request cancellation tallies to approx. 19 hours per month.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With bot performing all these actions; the requests are cancelled appropriately (Without missing any entries or avoiding wrong entries)</a:t>
            </a:r>
          </a:p>
          <a:p>
            <a:pPr marL="171450" indent="-171450">
              <a:buClr>
                <a:schemeClr val="accent6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sz="1167" dirty="0">
                <a:latin typeface="Arial" panose="020B0604020202020204" pitchFamily="34" charset="0"/>
                <a:cs typeface="Arial" panose="020B0604020202020204" pitchFamily="34" charset="0"/>
              </a:rPr>
              <a:t>The bot designed for cancelling MCBC NSSRs. It can be utilized for other Account’s and region too for cancelling Aldea requests.</a:t>
            </a: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A6BC3A5D-26E0-4F20-BC81-7613A84BB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99218"/>
              </p:ext>
            </p:extLst>
          </p:nvPr>
        </p:nvGraphicFramePr>
        <p:xfrm>
          <a:off x="7934325" y="31381"/>
          <a:ext cx="369289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729">
                  <a:extLst>
                    <a:ext uri="{9D8B030D-6E8A-4147-A177-3AD203B41FA5}">
                      <a16:colId xmlns:a16="http://schemas.microsoft.com/office/drawing/2014/main" val="3819972148"/>
                    </a:ext>
                  </a:extLst>
                </a:gridCol>
                <a:gridCol w="1266303">
                  <a:extLst>
                    <a:ext uri="{9D8B030D-6E8A-4147-A177-3AD203B41FA5}">
                      <a16:colId xmlns:a16="http://schemas.microsoft.com/office/drawing/2014/main" val="1300408320"/>
                    </a:ext>
                  </a:extLst>
                </a:gridCol>
                <a:gridCol w="1228858">
                  <a:extLst>
                    <a:ext uri="{9D8B030D-6E8A-4147-A177-3AD203B41FA5}">
                      <a16:colId xmlns:a16="http://schemas.microsoft.com/office/drawing/2014/main" val="145758388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Line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4172802663"/>
                  </a:ext>
                </a:extLst>
              </a:tr>
              <a:tr h="255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MCBC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ITO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UKIIMEA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3074845014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052BC20-3F23-4914-AC29-D9CBED07726D}"/>
              </a:ext>
            </a:extLst>
          </p:cNvPr>
          <p:cNvSpPr/>
          <p:nvPr/>
        </p:nvSpPr>
        <p:spPr>
          <a:xfrm>
            <a:off x="8376359" y="5133930"/>
            <a:ext cx="315224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500" b="1" u="sng" kern="0" dirty="0"/>
              <a:t>Key Contributors:</a:t>
            </a:r>
          </a:p>
          <a:p>
            <a:pPr lvl="0">
              <a:defRPr/>
            </a:pPr>
            <a:endParaRPr lang="en-US" sz="1500" b="1" u="sng" kern="0" dirty="0"/>
          </a:p>
          <a:p>
            <a:pPr lvl="0">
              <a:defRPr/>
            </a:pPr>
            <a:r>
              <a:rPr lang="it-IT" sz="1400" b="1" kern="0" dirty="0"/>
              <a:t>Developer - Anurag Thakur</a:t>
            </a:r>
          </a:p>
          <a:p>
            <a:pPr lvl="0">
              <a:defRPr/>
            </a:pPr>
            <a:r>
              <a:rPr lang="it-IT" sz="1400" b="1" kern="0" dirty="0"/>
              <a:t>SRM - Bhuvanesh Babu</a:t>
            </a:r>
            <a:endParaRPr lang="en-US" sz="1400" b="1" kern="0" dirty="0"/>
          </a:p>
        </p:txBody>
      </p:sp>
    </p:spTree>
    <p:extLst>
      <p:ext uri="{BB962C8B-B14F-4D97-AF65-F5344CB8AC3E}">
        <p14:creationId xmlns:p14="http://schemas.microsoft.com/office/powerpoint/2010/main" val="20122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erim brand theme">
  <a:themeElements>
    <a:clrScheme name="DXC Refreshed Palette">
      <a:dk1>
        <a:srgbClr val="000000"/>
      </a:dk1>
      <a:lt1>
        <a:srgbClr val="FFFFFF"/>
      </a:lt1>
      <a:dk2>
        <a:srgbClr val="28AEE4"/>
      </a:dk2>
      <a:lt2>
        <a:srgbClr val="F7CF2B"/>
      </a:lt2>
      <a:accent1>
        <a:srgbClr val="6F2C91"/>
      </a:accent1>
      <a:accent2>
        <a:srgbClr val="1870B9"/>
      </a:accent2>
      <a:accent3>
        <a:srgbClr val="666666"/>
      </a:accent3>
      <a:accent4>
        <a:srgbClr val="D9D9D9"/>
      </a:accent4>
      <a:accent5>
        <a:srgbClr val="97BE35"/>
      </a:accent5>
      <a:accent6>
        <a:srgbClr val="F38F20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Interim brand theme" id="{3EDFDC48-8BB0-4D4D-AFA4-66BBB3C6FC2A}" vid="{4102B867-A4CB-AD4F-9C7C-635AF475C2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3D32365D7E0F45BEA4036F29CF2730" ma:contentTypeVersion="0" ma:contentTypeDescription="Create a new document." ma:contentTypeScope="" ma:versionID="5e5b7bd7613cd0091f8c275ef7a785a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52dd2b25a25cb7d744e53bc08d1ed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44BAE2-BA64-40B0-A2CB-A74ADA02ADA1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E3BB19-E5CB-43D2-88D1-87B934109E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A03929-F4EE-47E2-8570-389EB43EBE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278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Interim brand theme</vt:lpstr>
      <vt:lpstr>UCMS # 26983 | Aldea Request Cancellation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Success Stories: GIDC</dc:title>
  <dc:creator>Anurag Thakur</dc:creator>
  <cp:lastModifiedBy>Thakur, Anurag</cp:lastModifiedBy>
  <cp:revision>9</cp:revision>
  <dcterms:created xsi:type="dcterms:W3CDTF">2020-08-11T14:15:18Z</dcterms:created>
  <dcterms:modified xsi:type="dcterms:W3CDTF">2020-12-10T15:55:51Z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0x010100473D32365D7E0F45BEA4036F29CF2730</vt:lpwstr>
  </property>
</Properties>
</file>